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9" autoAdjust="0"/>
    <p:restoredTop sz="94660"/>
  </p:normalViewPr>
  <p:slideViewPr>
    <p:cSldViewPr snapToGrid="0">
      <p:cViewPr varScale="1">
        <p:scale>
          <a:sx n="111" d="100"/>
          <a:sy n="111" d="100"/>
        </p:scale>
        <p:origin x="8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AE29B-6A95-4500-B797-82540B63BC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3A6CB8B-8D6D-469B-BAA0-61D76790F8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2A4DF32-204A-4AFF-876B-FA1FF0E5AB0F}"/>
              </a:ext>
            </a:extLst>
          </p:cNvPr>
          <p:cNvSpPr>
            <a:spLocks noGrp="1"/>
          </p:cNvSpPr>
          <p:nvPr>
            <p:ph type="dt" sz="half" idx="10"/>
          </p:nvPr>
        </p:nvSpPr>
        <p:spPr/>
        <p:txBody>
          <a:bodyPr/>
          <a:lstStyle/>
          <a:p>
            <a:fld id="{AAF21D78-87FE-489A-87E2-D0DEC5A72948}" type="datetimeFigureOut">
              <a:rPr lang="en-GB" smtClean="0"/>
              <a:t>08/06/2026</a:t>
            </a:fld>
            <a:endParaRPr lang="en-GB"/>
          </a:p>
        </p:txBody>
      </p:sp>
      <p:sp>
        <p:nvSpPr>
          <p:cNvPr id="5" name="Footer Placeholder 4">
            <a:extLst>
              <a:ext uri="{FF2B5EF4-FFF2-40B4-BE49-F238E27FC236}">
                <a16:creationId xmlns:a16="http://schemas.microsoft.com/office/drawing/2014/main" id="{62780EAC-CD37-498F-A26D-D0ECD2CC7C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134C09-98DB-45C4-A20C-A39356AE4321}"/>
              </a:ext>
            </a:extLst>
          </p:cNvPr>
          <p:cNvSpPr>
            <a:spLocks noGrp="1"/>
          </p:cNvSpPr>
          <p:nvPr>
            <p:ph type="sldNum" sz="quarter" idx="12"/>
          </p:nvPr>
        </p:nvSpPr>
        <p:spPr/>
        <p:txBody>
          <a:bodyPr/>
          <a:lstStyle/>
          <a:p>
            <a:fld id="{65320036-DE16-4129-A28B-A6727276CE3B}" type="slidenum">
              <a:rPr lang="en-GB" smtClean="0"/>
              <a:t>‹#›</a:t>
            </a:fld>
            <a:endParaRPr lang="en-GB"/>
          </a:p>
        </p:txBody>
      </p:sp>
    </p:spTree>
    <p:extLst>
      <p:ext uri="{BB962C8B-B14F-4D97-AF65-F5344CB8AC3E}">
        <p14:creationId xmlns:p14="http://schemas.microsoft.com/office/powerpoint/2010/main" val="1619360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F3C44-D9ED-4AD4-9927-10E8483154E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CEBF4E-760C-4E3C-8BE1-DAA6F99C1C2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9CFACD-4F17-476D-A750-840D838153E4}"/>
              </a:ext>
            </a:extLst>
          </p:cNvPr>
          <p:cNvSpPr>
            <a:spLocks noGrp="1"/>
          </p:cNvSpPr>
          <p:nvPr>
            <p:ph type="dt" sz="half" idx="10"/>
          </p:nvPr>
        </p:nvSpPr>
        <p:spPr/>
        <p:txBody>
          <a:bodyPr/>
          <a:lstStyle/>
          <a:p>
            <a:fld id="{AAF21D78-87FE-489A-87E2-D0DEC5A72948}" type="datetimeFigureOut">
              <a:rPr lang="en-GB" smtClean="0"/>
              <a:t>08/06/2026</a:t>
            </a:fld>
            <a:endParaRPr lang="en-GB"/>
          </a:p>
        </p:txBody>
      </p:sp>
      <p:sp>
        <p:nvSpPr>
          <p:cNvPr id="5" name="Footer Placeholder 4">
            <a:extLst>
              <a:ext uri="{FF2B5EF4-FFF2-40B4-BE49-F238E27FC236}">
                <a16:creationId xmlns:a16="http://schemas.microsoft.com/office/drawing/2014/main" id="{AE86E190-198B-4DB7-9473-97948BFDE6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1A0971-D17B-4097-913A-32AEDE995BC4}"/>
              </a:ext>
            </a:extLst>
          </p:cNvPr>
          <p:cNvSpPr>
            <a:spLocks noGrp="1"/>
          </p:cNvSpPr>
          <p:nvPr>
            <p:ph type="sldNum" sz="quarter" idx="12"/>
          </p:nvPr>
        </p:nvSpPr>
        <p:spPr/>
        <p:txBody>
          <a:bodyPr/>
          <a:lstStyle/>
          <a:p>
            <a:fld id="{65320036-DE16-4129-A28B-A6727276CE3B}" type="slidenum">
              <a:rPr lang="en-GB" smtClean="0"/>
              <a:t>‹#›</a:t>
            </a:fld>
            <a:endParaRPr lang="en-GB"/>
          </a:p>
        </p:txBody>
      </p:sp>
    </p:spTree>
    <p:extLst>
      <p:ext uri="{BB962C8B-B14F-4D97-AF65-F5344CB8AC3E}">
        <p14:creationId xmlns:p14="http://schemas.microsoft.com/office/powerpoint/2010/main" val="2557890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454F6E-93B3-46E9-955D-E685F3B57C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B316242-F8EE-4333-922E-B1921B95716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B2D79C-932B-4EEA-AB7C-B395753203AA}"/>
              </a:ext>
            </a:extLst>
          </p:cNvPr>
          <p:cNvSpPr>
            <a:spLocks noGrp="1"/>
          </p:cNvSpPr>
          <p:nvPr>
            <p:ph type="dt" sz="half" idx="10"/>
          </p:nvPr>
        </p:nvSpPr>
        <p:spPr/>
        <p:txBody>
          <a:bodyPr/>
          <a:lstStyle/>
          <a:p>
            <a:fld id="{AAF21D78-87FE-489A-87E2-D0DEC5A72948}" type="datetimeFigureOut">
              <a:rPr lang="en-GB" smtClean="0"/>
              <a:t>08/06/2026</a:t>
            </a:fld>
            <a:endParaRPr lang="en-GB"/>
          </a:p>
        </p:txBody>
      </p:sp>
      <p:sp>
        <p:nvSpPr>
          <p:cNvPr id="5" name="Footer Placeholder 4">
            <a:extLst>
              <a:ext uri="{FF2B5EF4-FFF2-40B4-BE49-F238E27FC236}">
                <a16:creationId xmlns:a16="http://schemas.microsoft.com/office/drawing/2014/main" id="{EFFA8126-03C4-4D6A-B6BB-63B701FF77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7F8DA3-0B6C-484C-A832-7698093EE927}"/>
              </a:ext>
            </a:extLst>
          </p:cNvPr>
          <p:cNvSpPr>
            <a:spLocks noGrp="1"/>
          </p:cNvSpPr>
          <p:nvPr>
            <p:ph type="sldNum" sz="quarter" idx="12"/>
          </p:nvPr>
        </p:nvSpPr>
        <p:spPr/>
        <p:txBody>
          <a:bodyPr/>
          <a:lstStyle/>
          <a:p>
            <a:fld id="{65320036-DE16-4129-A28B-A6727276CE3B}" type="slidenum">
              <a:rPr lang="en-GB" smtClean="0"/>
              <a:t>‹#›</a:t>
            </a:fld>
            <a:endParaRPr lang="en-GB"/>
          </a:p>
        </p:txBody>
      </p:sp>
    </p:spTree>
    <p:extLst>
      <p:ext uri="{BB962C8B-B14F-4D97-AF65-F5344CB8AC3E}">
        <p14:creationId xmlns:p14="http://schemas.microsoft.com/office/powerpoint/2010/main" val="686443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A5411-E1B7-4E5D-8B40-1CABA92291F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6AE67B-47F2-4CC2-ADDC-EB6DE826E1F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984346-DDB8-4121-9BD1-603D60527628}"/>
              </a:ext>
            </a:extLst>
          </p:cNvPr>
          <p:cNvSpPr>
            <a:spLocks noGrp="1"/>
          </p:cNvSpPr>
          <p:nvPr>
            <p:ph type="dt" sz="half" idx="10"/>
          </p:nvPr>
        </p:nvSpPr>
        <p:spPr/>
        <p:txBody>
          <a:bodyPr/>
          <a:lstStyle/>
          <a:p>
            <a:fld id="{AAF21D78-87FE-489A-87E2-D0DEC5A72948}" type="datetimeFigureOut">
              <a:rPr lang="en-GB" smtClean="0"/>
              <a:t>08/06/2026</a:t>
            </a:fld>
            <a:endParaRPr lang="en-GB"/>
          </a:p>
        </p:txBody>
      </p:sp>
      <p:sp>
        <p:nvSpPr>
          <p:cNvPr id="5" name="Footer Placeholder 4">
            <a:extLst>
              <a:ext uri="{FF2B5EF4-FFF2-40B4-BE49-F238E27FC236}">
                <a16:creationId xmlns:a16="http://schemas.microsoft.com/office/drawing/2014/main" id="{5068FA3C-B264-49FA-A268-5BBEF2DA89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FCB46D-98EA-43B7-BB8D-0F0E447FF2AA}"/>
              </a:ext>
            </a:extLst>
          </p:cNvPr>
          <p:cNvSpPr>
            <a:spLocks noGrp="1"/>
          </p:cNvSpPr>
          <p:nvPr>
            <p:ph type="sldNum" sz="quarter" idx="12"/>
          </p:nvPr>
        </p:nvSpPr>
        <p:spPr/>
        <p:txBody>
          <a:bodyPr/>
          <a:lstStyle/>
          <a:p>
            <a:fld id="{65320036-DE16-4129-A28B-A6727276CE3B}" type="slidenum">
              <a:rPr lang="en-GB" smtClean="0"/>
              <a:t>‹#›</a:t>
            </a:fld>
            <a:endParaRPr lang="en-GB"/>
          </a:p>
        </p:txBody>
      </p:sp>
    </p:spTree>
    <p:extLst>
      <p:ext uri="{BB962C8B-B14F-4D97-AF65-F5344CB8AC3E}">
        <p14:creationId xmlns:p14="http://schemas.microsoft.com/office/powerpoint/2010/main" val="2857614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33842-8265-4B93-9795-7E1BCF0847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57FBE43-6809-4D58-8307-CDC20F96FB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468F654-1D7B-4942-8061-0589A6BAFC46}"/>
              </a:ext>
            </a:extLst>
          </p:cNvPr>
          <p:cNvSpPr>
            <a:spLocks noGrp="1"/>
          </p:cNvSpPr>
          <p:nvPr>
            <p:ph type="dt" sz="half" idx="10"/>
          </p:nvPr>
        </p:nvSpPr>
        <p:spPr/>
        <p:txBody>
          <a:bodyPr/>
          <a:lstStyle/>
          <a:p>
            <a:fld id="{AAF21D78-87FE-489A-87E2-D0DEC5A72948}" type="datetimeFigureOut">
              <a:rPr lang="en-GB" smtClean="0"/>
              <a:t>08/06/2026</a:t>
            </a:fld>
            <a:endParaRPr lang="en-GB"/>
          </a:p>
        </p:txBody>
      </p:sp>
      <p:sp>
        <p:nvSpPr>
          <p:cNvPr id="5" name="Footer Placeholder 4">
            <a:extLst>
              <a:ext uri="{FF2B5EF4-FFF2-40B4-BE49-F238E27FC236}">
                <a16:creationId xmlns:a16="http://schemas.microsoft.com/office/drawing/2014/main" id="{F8FB6063-E32B-4843-BBE5-F686352879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61A8C1-FCF3-4E3F-BD53-AD5AC841D95E}"/>
              </a:ext>
            </a:extLst>
          </p:cNvPr>
          <p:cNvSpPr>
            <a:spLocks noGrp="1"/>
          </p:cNvSpPr>
          <p:nvPr>
            <p:ph type="sldNum" sz="quarter" idx="12"/>
          </p:nvPr>
        </p:nvSpPr>
        <p:spPr/>
        <p:txBody>
          <a:bodyPr/>
          <a:lstStyle/>
          <a:p>
            <a:fld id="{65320036-DE16-4129-A28B-A6727276CE3B}" type="slidenum">
              <a:rPr lang="en-GB" smtClean="0"/>
              <a:t>‹#›</a:t>
            </a:fld>
            <a:endParaRPr lang="en-GB"/>
          </a:p>
        </p:txBody>
      </p:sp>
    </p:spTree>
    <p:extLst>
      <p:ext uri="{BB962C8B-B14F-4D97-AF65-F5344CB8AC3E}">
        <p14:creationId xmlns:p14="http://schemas.microsoft.com/office/powerpoint/2010/main" val="2666880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272F8-2E6A-4EDE-9E1C-DE161563C67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C263A56-00DC-44EB-8FE6-A3CD6FD26C2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EA58205-7661-4807-BA9B-05E961F8D23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B89AD46-4EE5-46DC-B04E-16A29A190137}"/>
              </a:ext>
            </a:extLst>
          </p:cNvPr>
          <p:cNvSpPr>
            <a:spLocks noGrp="1"/>
          </p:cNvSpPr>
          <p:nvPr>
            <p:ph type="dt" sz="half" idx="10"/>
          </p:nvPr>
        </p:nvSpPr>
        <p:spPr/>
        <p:txBody>
          <a:bodyPr/>
          <a:lstStyle/>
          <a:p>
            <a:fld id="{AAF21D78-87FE-489A-87E2-D0DEC5A72948}" type="datetimeFigureOut">
              <a:rPr lang="en-GB" smtClean="0"/>
              <a:t>08/06/2026</a:t>
            </a:fld>
            <a:endParaRPr lang="en-GB"/>
          </a:p>
        </p:txBody>
      </p:sp>
      <p:sp>
        <p:nvSpPr>
          <p:cNvPr id="6" name="Footer Placeholder 5">
            <a:extLst>
              <a:ext uri="{FF2B5EF4-FFF2-40B4-BE49-F238E27FC236}">
                <a16:creationId xmlns:a16="http://schemas.microsoft.com/office/drawing/2014/main" id="{8792DEC7-B25B-4944-9BAA-7BE8773D7AE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0F4D4-CE39-4188-A321-0946E9100367}"/>
              </a:ext>
            </a:extLst>
          </p:cNvPr>
          <p:cNvSpPr>
            <a:spLocks noGrp="1"/>
          </p:cNvSpPr>
          <p:nvPr>
            <p:ph type="sldNum" sz="quarter" idx="12"/>
          </p:nvPr>
        </p:nvSpPr>
        <p:spPr/>
        <p:txBody>
          <a:bodyPr/>
          <a:lstStyle/>
          <a:p>
            <a:fld id="{65320036-DE16-4129-A28B-A6727276CE3B}" type="slidenum">
              <a:rPr lang="en-GB" smtClean="0"/>
              <a:t>‹#›</a:t>
            </a:fld>
            <a:endParaRPr lang="en-GB"/>
          </a:p>
        </p:txBody>
      </p:sp>
    </p:spTree>
    <p:extLst>
      <p:ext uri="{BB962C8B-B14F-4D97-AF65-F5344CB8AC3E}">
        <p14:creationId xmlns:p14="http://schemas.microsoft.com/office/powerpoint/2010/main" val="237266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E0B04-EC4C-4D46-8B7B-86DC3862288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CC95954-E629-49D4-9D0E-9C54945F69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B2E06BF-F7C1-4AE7-B3F0-572DB9CB4B5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B184525-A482-4C09-8F8C-AED7E426A2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BF91B37-9FDD-43D9-B545-D0E9908601E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0414849-4B5F-4EA3-88BF-F47CA6EA47BC}"/>
              </a:ext>
            </a:extLst>
          </p:cNvPr>
          <p:cNvSpPr>
            <a:spLocks noGrp="1"/>
          </p:cNvSpPr>
          <p:nvPr>
            <p:ph type="dt" sz="half" idx="10"/>
          </p:nvPr>
        </p:nvSpPr>
        <p:spPr/>
        <p:txBody>
          <a:bodyPr/>
          <a:lstStyle/>
          <a:p>
            <a:fld id="{AAF21D78-87FE-489A-87E2-D0DEC5A72948}" type="datetimeFigureOut">
              <a:rPr lang="en-GB" smtClean="0"/>
              <a:t>08/06/2026</a:t>
            </a:fld>
            <a:endParaRPr lang="en-GB"/>
          </a:p>
        </p:txBody>
      </p:sp>
      <p:sp>
        <p:nvSpPr>
          <p:cNvPr id="8" name="Footer Placeholder 7">
            <a:extLst>
              <a:ext uri="{FF2B5EF4-FFF2-40B4-BE49-F238E27FC236}">
                <a16:creationId xmlns:a16="http://schemas.microsoft.com/office/drawing/2014/main" id="{BF161712-C21B-4B4C-82FC-4646A683876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39500E7-5B69-4EC1-98FE-A0844470CF51}"/>
              </a:ext>
            </a:extLst>
          </p:cNvPr>
          <p:cNvSpPr>
            <a:spLocks noGrp="1"/>
          </p:cNvSpPr>
          <p:nvPr>
            <p:ph type="sldNum" sz="quarter" idx="12"/>
          </p:nvPr>
        </p:nvSpPr>
        <p:spPr/>
        <p:txBody>
          <a:bodyPr/>
          <a:lstStyle/>
          <a:p>
            <a:fld id="{65320036-DE16-4129-A28B-A6727276CE3B}" type="slidenum">
              <a:rPr lang="en-GB" smtClean="0"/>
              <a:t>‹#›</a:t>
            </a:fld>
            <a:endParaRPr lang="en-GB"/>
          </a:p>
        </p:txBody>
      </p:sp>
    </p:spTree>
    <p:extLst>
      <p:ext uri="{BB962C8B-B14F-4D97-AF65-F5344CB8AC3E}">
        <p14:creationId xmlns:p14="http://schemas.microsoft.com/office/powerpoint/2010/main" val="2192111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928D3-9BCD-4A31-8B57-A32DE3328D7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1CCB2B7-8DB8-4CF6-A78E-2182F7D48D75}"/>
              </a:ext>
            </a:extLst>
          </p:cNvPr>
          <p:cNvSpPr>
            <a:spLocks noGrp="1"/>
          </p:cNvSpPr>
          <p:nvPr>
            <p:ph type="dt" sz="half" idx="10"/>
          </p:nvPr>
        </p:nvSpPr>
        <p:spPr/>
        <p:txBody>
          <a:bodyPr/>
          <a:lstStyle/>
          <a:p>
            <a:fld id="{AAF21D78-87FE-489A-87E2-D0DEC5A72948}" type="datetimeFigureOut">
              <a:rPr lang="en-GB" smtClean="0"/>
              <a:t>08/06/2026</a:t>
            </a:fld>
            <a:endParaRPr lang="en-GB"/>
          </a:p>
        </p:txBody>
      </p:sp>
      <p:sp>
        <p:nvSpPr>
          <p:cNvPr id="4" name="Footer Placeholder 3">
            <a:extLst>
              <a:ext uri="{FF2B5EF4-FFF2-40B4-BE49-F238E27FC236}">
                <a16:creationId xmlns:a16="http://schemas.microsoft.com/office/drawing/2014/main" id="{E18EB10F-7A6C-4BC2-A6E9-1A84243D0AD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AC5A552-BD8D-42C1-8BBD-A6001784E2B4}"/>
              </a:ext>
            </a:extLst>
          </p:cNvPr>
          <p:cNvSpPr>
            <a:spLocks noGrp="1"/>
          </p:cNvSpPr>
          <p:nvPr>
            <p:ph type="sldNum" sz="quarter" idx="12"/>
          </p:nvPr>
        </p:nvSpPr>
        <p:spPr/>
        <p:txBody>
          <a:bodyPr/>
          <a:lstStyle/>
          <a:p>
            <a:fld id="{65320036-DE16-4129-A28B-A6727276CE3B}" type="slidenum">
              <a:rPr lang="en-GB" smtClean="0"/>
              <a:t>‹#›</a:t>
            </a:fld>
            <a:endParaRPr lang="en-GB"/>
          </a:p>
        </p:txBody>
      </p:sp>
    </p:spTree>
    <p:extLst>
      <p:ext uri="{BB962C8B-B14F-4D97-AF65-F5344CB8AC3E}">
        <p14:creationId xmlns:p14="http://schemas.microsoft.com/office/powerpoint/2010/main" val="2060485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214CE2-B45F-447B-8878-A47282BBDFD9}"/>
              </a:ext>
            </a:extLst>
          </p:cNvPr>
          <p:cNvSpPr>
            <a:spLocks noGrp="1"/>
          </p:cNvSpPr>
          <p:nvPr>
            <p:ph type="dt" sz="half" idx="10"/>
          </p:nvPr>
        </p:nvSpPr>
        <p:spPr/>
        <p:txBody>
          <a:bodyPr/>
          <a:lstStyle/>
          <a:p>
            <a:fld id="{AAF21D78-87FE-489A-87E2-D0DEC5A72948}" type="datetimeFigureOut">
              <a:rPr lang="en-GB" smtClean="0"/>
              <a:t>08/06/2026</a:t>
            </a:fld>
            <a:endParaRPr lang="en-GB"/>
          </a:p>
        </p:txBody>
      </p:sp>
      <p:sp>
        <p:nvSpPr>
          <p:cNvPr id="3" name="Footer Placeholder 2">
            <a:extLst>
              <a:ext uri="{FF2B5EF4-FFF2-40B4-BE49-F238E27FC236}">
                <a16:creationId xmlns:a16="http://schemas.microsoft.com/office/drawing/2014/main" id="{171772BA-5D10-4B01-84FB-77CF09AD155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7CECBCD-279B-42C3-A398-09A45B7C8EA0}"/>
              </a:ext>
            </a:extLst>
          </p:cNvPr>
          <p:cNvSpPr>
            <a:spLocks noGrp="1"/>
          </p:cNvSpPr>
          <p:nvPr>
            <p:ph type="sldNum" sz="quarter" idx="12"/>
          </p:nvPr>
        </p:nvSpPr>
        <p:spPr/>
        <p:txBody>
          <a:bodyPr/>
          <a:lstStyle/>
          <a:p>
            <a:fld id="{65320036-DE16-4129-A28B-A6727276CE3B}" type="slidenum">
              <a:rPr lang="en-GB" smtClean="0"/>
              <a:t>‹#›</a:t>
            </a:fld>
            <a:endParaRPr lang="en-GB"/>
          </a:p>
        </p:txBody>
      </p:sp>
    </p:spTree>
    <p:extLst>
      <p:ext uri="{BB962C8B-B14F-4D97-AF65-F5344CB8AC3E}">
        <p14:creationId xmlns:p14="http://schemas.microsoft.com/office/powerpoint/2010/main" val="3353481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14F56-A8D5-4116-A24E-CAFCF8A92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B118E2D-9EAB-4A53-86B7-29C061E48B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104506D-7B66-494E-B033-951932F796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5A6965C-298C-4BF4-8DCE-831FBD7E8060}"/>
              </a:ext>
            </a:extLst>
          </p:cNvPr>
          <p:cNvSpPr>
            <a:spLocks noGrp="1"/>
          </p:cNvSpPr>
          <p:nvPr>
            <p:ph type="dt" sz="half" idx="10"/>
          </p:nvPr>
        </p:nvSpPr>
        <p:spPr/>
        <p:txBody>
          <a:bodyPr/>
          <a:lstStyle/>
          <a:p>
            <a:fld id="{AAF21D78-87FE-489A-87E2-D0DEC5A72948}" type="datetimeFigureOut">
              <a:rPr lang="en-GB" smtClean="0"/>
              <a:t>08/06/2026</a:t>
            </a:fld>
            <a:endParaRPr lang="en-GB"/>
          </a:p>
        </p:txBody>
      </p:sp>
      <p:sp>
        <p:nvSpPr>
          <p:cNvPr id="6" name="Footer Placeholder 5">
            <a:extLst>
              <a:ext uri="{FF2B5EF4-FFF2-40B4-BE49-F238E27FC236}">
                <a16:creationId xmlns:a16="http://schemas.microsoft.com/office/drawing/2014/main" id="{1D49E8B8-B367-4C33-9839-AA57DBBB7E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2FF4EF-F96F-486A-99BD-D452108CF0BB}"/>
              </a:ext>
            </a:extLst>
          </p:cNvPr>
          <p:cNvSpPr>
            <a:spLocks noGrp="1"/>
          </p:cNvSpPr>
          <p:nvPr>
            <p:ph type="sldNum" sz="quarter" idx="12"/>
          </p:nvPr>
        </p:nvSpPr>
        <p:spPr/>
        <p:txBody>
          <a:bodyPr/>
          <a:lstStyle/>
          <a:p>
            <a:fld id="{65320036-DE16-4129-A28B-A6727276CE3B}" type="slidenum">
              <a:rPr lang="en-GB" smtClean="0"/>
              <a:t>‹#›</a:t>
            </a:fld>
            <a:endParaRPr lang="en-GB"/>
          </a:p>
        </p:txBody>
      </p:sp>
    </p:spTree>
    <p:extLst>
      <p:ext uri="{BB962C8B-B14F-4D97-AF65-F5344CB8AC3E}">
        <p14:creationId xmlns:p14="http://schemas.microsoft.com/office/powerpoint/2010/main" val="1169448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A04F4-9C09-4D73-9408-F19317A71D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732C101-FC4C-4865-B24E-11FCF783F8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28C1AD0-9C59-4638-AE8C-69AD69F1AC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EDF08AB-D6D8-4B21-8793-386044CB3CAF}"/>
              </a:ext>
            </a:extLst>
          </p:cNvPr>
          <p:cNvSpPr>
            <a:spLocks noGrp="1"/>
          </p:cNvSpPr>
          <p:nvPr>
            <p:ph type="dt" sz="half" idx="10"/>
          </p:nvPr>
        </p:nvSpPr>
        <p:spPr/>
        <p:txBody>
          <a:bodyPr/>
          <a:lstStyle/>
          <a:p>
            <a:fld id="{AAF21D78-87FE-489A-87E2-D0DEC5A72948}" type="datetimeFigureOut">
              <a:rPr lang="en-GB" smtClean="0"/>
              <a:t>08/06/2026</a:t>
            </a:fld>
            <a:endParaRPr lang="en-GB"/>
          </a:p>
        </p:txBody>
      </p:sp>
      <p:sp>
        <p:nvSpPr>
          <p:cNvPr id="6" name="Footer Placeholder 5">
            <a:extLst>
              <a:ext uri="{FF2B5EF4-FFF2-40B4-BE49-F238E27FC236}">
                <a16:creationId xmlns:a16="http://schemas.microsoft.com/office/drawing/2014/main" id="{957C94FD-916C-40BB-8AE2-5543421BB2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B0B712-DE9D-4C54-963C-8C96CCDBF134}"/>
              </a:ext>
            </a:extLst>
          </p:cNvPr>
          <p:cNvSpPr>
            <a:spLocks noGrp="1"/>
          </p:cNvSpPr>
          <p:nvPr>
            <p:ph type="sldNum" sz="quarter" idx="12"/>
          </p:nvPr>
        </p:nvSpPr>
        <p:spPr/>
        <p:txBody>
          <a:bodyPr/>
          <a:lstStyle/>
          <a:p>
            <a:fld id="{65320036-DE16-4129-A28B-A6727276CE3B}" type="slidenum">
              <a:rPr lang="en-GB" smtClean="0"/>
              <a:t>‹#›</a:t>
            </a:fld>
            <a:endParaRPr lang="en-GB"/>
          </a:p>
        </p:txBody>
      </p:sp>
    </p:spTree>
    <p:extLst>
      <p:ext uri="{BB962C8B-B14F-4D97-AF65-F5344CB8AC3E}">
        <p14:creationId xmlns:p14="http://schemas.microsoft.com/office/powerpoint/2010/main" val="3101033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DDA144-E25B-470F-AB3A-40C7978D3D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F802C01-D924-4611-9207-3282F95C7D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F09DCE-7F20-4FE3-9A5E-E6A8C4C127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F21D78-87FE-489A-87E2-D0DEC5A72948}" type="datetimeFigureOut">
              <a:rPr lang="en-GB" smtClean="0"/>
              <a:t>08/06/2026</a:t>
            </a:fld>
            <a:endParaRPr lang="en-GB"/>
          </a:p>
        </p:txBody>
      </p:sp>
      <p:sp>
        <p:nvSpPr>
          <p:cNvPr id="5" name="Footer Placeholder 4">
            <a:extLst>
              <a:ext uri="{FF2B5EF4-FFF2-40B4-BE49-F238E27FC236}">
                <a16:creationId xmlns:a16="http://schemas.microsoft.com/office/drawing/2014/main" id="{1AD224CE-DB93-40E5-BFAC-018464745B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DFCC9A9-16E6-4A07-84BD-E581840F92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320036-DE16-4129-A28B-A6727276CE3B}" type="slidenum">
              <a:rPr lang="en-GB" smtClean="0"/>
              <a:t>‹#›</a:t>
            </a:fld>
            <a:endParaRPr lang="en-GB"/>
          </a:p>
        </p:txBody>
      </p:sp>
    </p:spTree>
    <p:extLst>
      <p:ext uri="{BB962C8B-B14F-4D97-AF65-F5344CB8AC3E}">
        <p14:creationId xmlns:p14="http://schemas.microsoft.com/office/powerpoint/2010/main" val="503473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8000"/>
            <a:lum/>
          </a:blip>
          <a:srcRect/>
          <a:stretch>
            <a:fillRect t="-9000" b="-9000"/>
          </a:stretch>
        </a:blipFill>
        <a:effectLst/>
      </p:bgPr>
    </p:bg>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01B767D2-4E41-4865-A6B6-E02575F1D071}"/>
              </a:ext>
            </a:extLst>
          </p:cNvPr>
          <p:cNvSpPr txBox="1"/>
          <p:nvPr/>
        </p:nvSpPr>
        <p:spPr>
          <a:xfrm>
            <a:off x="4118709" y="2582980"/>
            <a:ext cx="3582237" cy="1446550"/>
          </a:xfrm>
          <a:prstGeom prst="rect">
            <a:avLst/>
          </a:prstGeom>
          <a:solidFill>
            <a:schemeClr val="bg1"/>
          </a:solidFill>
          <a:ln w="28575">
            <a:solidFill>
              <a:schemeClr val="accent1"/>
            </a:solidFill>
          </a:ln>
        </p:spPr>
        <p:txBody>
          <a:bodyPr wrap="square" rtlCol="0">
            <a:spAutoFit/>
          </a:bodyPr>
          <a:lstStyle/>
          <a:p>
            <a:r>
              <a:rPr lang="en-GB" sz="1600" b="1" dirty="0">
                <a:latin typeface="Comic Sans MS" panose="030F0702030302020204" pitchFamily="66" charset="0"/>
              </a:rPr>
              <a:t>RE:</a:t>
            </a:r>
          </a:p>
          <a:p>
            <a:r>
              <a:rPr lang="en-GB" sz="900" b="1" dirty="0">
                <a:latin typeface="Comic Sans MS" panose="030F0702030302020204" pitchFamily="66" charset="0"/>
              </a:rPr>
              <a:t>Which places are special and why?</a:t>
            </a:r>
          </a:p>
          <a:p>
            <a:r>
              <a:rPr lang="en-GB" sz="900" dirty="0">
                <a:latin typeface="Comic Sans MS" panose="030F0702030302020204" pitchFamily="66" charset="0"/>
              </a:rPr>
              <a:t>During this unit we will be taking a trip to St Thomas’ Church in Hanwood. Children will be learning about the special buildings of other religions.</a:t>
            </a:r>
          </a:p>
          <a:p>
            <a:r>
              <a:rPr lang="en-GB" sz="900" b="1" dirty="0">
                <a:latin typeface="Comic Sans MS" panose="030F0702030302020204" pitchFamily="66" charset="0"/>
              </a:rPr>
              <a:t>Which stories are special and why?</a:t>
            </a:r>
          </a:p>
          <a:p>
            <a:r>
              <a:rPr lang="en-GB" sz="900" dirty="0">
                <a:latin typeface="Comic Sans MS" panose="030F0702030302020204" pitchFamily="66" charset="0"/>
              </a:rPr>
              <a:t>The children will be learning about the sacred texts of major world religions and being taught about an important story from each text.</a:t>
            </a:r>
          </a:p>
        </p:txBody>
      </p:sp>
      <p:sp>
        <p:nvSpPr>
          <p:cNvPr id="25" name="TextBox 24">
            <a:extLst>
              <a:ext uri="{FF2B5EF4-FFF2-40B4-BE49-F238E27FC236}">
                <a16:creationId xmlns:a16="http://schemas.microsoft.com/office/drawing/2014/main" id="{06BBCF17-DAC7-4769-A3C9-FA912B720E89}"/>
              </a:ext>
            </a:extLst>
          </p:cNvPr>
          <p:cNvSpPr txBox="1"/>
          <p:nvPr/>
        </p:nvSpPr>
        <p:spPr>
          <a:xfrm>
            <a:off x="94717" y="4428270"/>
            <a:ext cx="3865215" cy="2031325"/>
          </a:xfrm>
          <a:prstGeom prst="rect">
            <a:avLst/>
          </a:prstGeom>
          <a:solidFill>
            <a:schemeClr val="bg1"/>
          </a:solidFill>
          <a:ln w="28575">
            <a:solidFill>
              <a:schemeClr val="accent1"/>
            </a:solidFill>
          </a:ln>
        </p:spPr>
        <p:txBody>
          <a:bodyPr wrap="square" lIns="91440" tIns="45720" rIns="91440" bIns="45720" rtlCol="0" anchor="t">
            <a:spAutoFit/>
          </a:bodyPr>
          <a:lstStyle/>
          <a:p>
            <a:r>
              <a:rPr lang="en-GB" sz="1600" b="1" dirty="0">
                <a:latin typeface="Comic Sans MS" panose="030F0702030302020204" pitchFamily="66" charset="0"/>
              </a:rPr>
              <a:t>Numeracy:</a:t>
            </a:r>
            <a:endParaRPr lang="en-US" sz="1600" dirty="0">
              <a:latin typeface="Comic Sans MS" panose="030F0702030302020204" pitchFamily="66" charset="0"/>
            </a:endParaRPr>
          </a:p>
          <a:p>
            <a:r>
              <a:rPr lang="en-GB" sz="1000" b="1" dirty="0">
                <a:latin typeface="Comic Sans MS" panose="030F0702030302020204" pitchFamily="66" charset="0"/>
              </a:rPr>
              <a:t>Subitising</a:t>
            </a:r>
            <a:r>
              <a:rPr lang="en-GB" sz="1000" dirty="0">
                <a:latin typeface="Comic Sans MS" panose="030F0702030302020204" pitchFamily="66" charset="0"/>
              </a:rPr>
              <a:t> - knowing straightaway without needing to count a small group of objects</a:t>
            </a:r>
            <a:endParaRPr lang="en-US" sz="1000" dirty="0">
              <a:latin typeface="Comic Sans MS" panose="030F0702030302020204" pitchFamily="66" charset="0"/>
            </a:endParaRPr>
          </a:p>
          <a:p>
            <a:r>
              <a:rPr lang="en-GB" sz="1000" b="1" dirty="0">
                <a:latin typeface="Comic Sans MS" panose="030F0702030302020204" pitchFamily="66" charset="0"/>
              </a:rPr>
              <a:t>Counting</a:t>
            </a:r>
          </a:p>
          <a:p>
            <a:r>
              <a:rPr lang="en-GB" sz="1000" b="1" dirty="0">
                <a:latin typeface="Comic Sans MS" panose="030F0702030302020204" pitchFamily="66" charset="0"/>
              </a:rPr>
              <a:t>Cardinality</a:t>
            </a:r>
            <a:r>
              <a:rPr lang="en-GB" sz="1000" dirty="0">
                <a:latin typeface="Comic Sans MS" panose="030F0702030302020204" pitchFamily="66" charset="0"/>
              </a:rPr>
              <a:t> </a:t>
            </a:r>
            <a:r>
              <a:rPr lang="en-GB" sz="1000" i="1" dirty="0">
                <a:latin typeface="Comic Sans MS" panose="030F0702030302020204" pitchFamily="66" charset="0"/>
              </a:rPr>
              <a:t>(</a:t>
            </a:r>
            <a:r>
              <a:rPr lang="en-GB" sz="1000" dirty="0">
                <a:latin typeface="Comic Sans MS" panose="030F0702030302020204" pitchFamily="66" charset="0"/>
              </a:rPr>
              <a:t>the last number in the count tells us ‘how many’ things)</a:t>
            </a:r>
          </a:p>
          <a:p>
            <a:r>
              <a:rPr lang="en-GB" sz="1000" b="1" dirty="0">
                <a:latin typeface="Comic Sans MS" panose="030F0702030302020204" pitchFamily="66" charset="0"/>
              </a:rPr>
              <a:t>Ordinality</a:t>
            </a:r>
            <a:r>
              <a:rPr lang="en-GB" sz="1000" dirty="0">
                <a:latin typeface="Comic Sans MS" panose="030F0702030302020204" pitchFamily="66" charset="0"/>
              </a:rPr>
              <a:t> </a:t>
            </a:r>
            <a:r>
              <a:rPr lang="en-GB" sz="1000" i="1" dirty="0">
                <a:latin typeface="Comic Sans MS" panose="030F0702030302020204" pitchFamily="66" charset="0"/>
              </a:rPr>
              <a:t>- </a:t>
            </a:r>
            <a:r>
              <a:rPr lang="en-GB" sz="1000" dirty="0">
                <a:latin typeface="Comic Sans MS" panose="030F0702030302020204" pitchFamily="66" charset="0"/>
              </a:rPr>
              <a:t>the order of events, total or numerals</a:t>
            </a:r>
          </a:p>
          <a:p>
            <a:r>
              <a:rPr lang="en-GB" sz="1000" b="1" dirty="0">
                <a:latin typeface="Comic Sans MS" panose="030F0702030302020204" pitchFamily="66" charset="0"/>
              </a:rPr>
              <a:t>Composition </a:t>
            </a:r>
            <a:r>
              <a:rPr lang="en-GB" sz="1000" dirty="0">
                <a:latin typeface="Comic Sans MS" panose="030F0702030302020204" pitchFamily="66" charset="0"/>
              </a:rPr>
              <a:t>– How a total can be made up of different values</a:t>
            </a:r>
            <a:endParaRPr lang="en-US" sz="1000" dirty="0">
              <a:latin typeface="Comic Sans MS" panose="030F0702030302020204" pitchFamily="66" charset="0"/>
            </a:endParaRPr>
          </a:p>
          <a:p>
            <a:r>
              <a:rPr lang="en-GB" sz="1000" b="1" dirty="0">
                <a:latin typeface="Comic Sans MS" panose="030F0702030302020204" pitchFamily="66" charset="0"/>
              </a:rPr>
              <a:t>Comparison </a:t>
            </a:r>
            <a:r>
              <a:rPr lang="en-GB" sz="1000" dirty="0">
                <a:latin typeface="Comic Sans MS" panose="030F0702030302020204" pitchFamily="66" charset="0"/>
              </a:rPr>
              <a:t>– Comparing the value of two groups</a:t>
            </a:r>
            <a:endParaRPr lang="en-US" sz="1000" dirty="0">
              <a:latin typeface="Comic Sans MS" panose="030F0702030302020204" pitchFamily="66" charset="0"/>
            </a:endParaRPr>
          </a:p>
          <a:p>
            <a:r>
              <a:rPr lang="en-GB" sz="1000" b="1" dirty="0">
                <a:latin typeface="Comic Sans MS" panose="030F0702030302020204" pitchFamily="66" charset="0"/>
              </a:rPr>
              <a:t>Mass and capacity</a:t>
            </a:r>
            <a:endParaRPr lang="en-GB" sz="1000" dirty="0">
              <a:latin typeface="Comic Sans MS" panose="030F0702030302020204" pitchFamily="66" charset="0"/>
            </a:endParaRPr>
          </a:p>
          <a:p>
            <a:r>
              <a:rPr lang="en-GB" sz="1000" b="1" dirty="0">
                <a:latin typeface="Comic Sans MS" panose="030F0702030302020204" pitchFamily="66" charset="0"/>
              </a:rPr>
              <a:t>Length, height and time</a:t>
            </a:r>
            <a:endParaRPr lang="en-GB" sz="1000" dirty="0">
              <a:latin typeface="Comic Sans MS" panose="030F0702030302020204" pitchFamily="66" charset="0"/>
            </a:endParaRPr>
          </a:p>
          <a:p>
            <a:r>
              <a:rPr lang="en-GB" sz="1000" b="1" dirty="0">
                <a:latin typeface="Comic Sans MS" panose="030F0702030302020204" pitchFamily="66" charset="0"/>
              </a:rPr>
              <a:t>Exploring 3D shapes</a:t>
            </a:r>
            <a:endParaRPr lang="en-GB" sz="1000" dirty="0">
              <a:latin typeface="Comic Sans MS" panose="030F0702030302020204" pitchFamily="66" charset="0"/>
            </a:endParaRPr>
          </a:p>
        </p:txBody>
      </p:sp>
      <p:sp>
        <p:nvSpPr>
          <p:cNvPr id="30" name="TextBox 29">
            <a:extLst>
              <a:ext uri="{FF2B5EF4-FFF2-40B4-BE49-F238E27FC236}">
                <a16:creationId xmlns:a16="http://schemas.microsoft.com/office/drawing/2014/main" id="{958D527A-F0A6-4081-BDA2-A6171A4B139D}"/>
              </a:ext>
            </a:extLst>
          </p:cNvPr>
          <p:cNvSpPr txBox="1"/>
          <p:nvPr/>
        </p:nvSpPr>
        <p:spPr>
          <a:xfrm>
            <a:off x="7842219" y="4897023"/>
            <a:ext cx="4255064" cy="1723549"/>
          </a:xfrm>
          <a:prstGeom prst="rect">
            <a:avLst/>
          </a:prstGeom>
          <a:solidFill>
            <a:schemeClr val="bg1"/>
          </a:solidFill>
          <a:ln w="28575">
            <a:solidFill>
              <a:schemeClr val="accent1"/>
            </a:solidFill>
          </a:ln>
        </p:spPr>
        <p:txBody>
          <a:bodyPr wrap="square" rtlCol="0">
            <a:spAutoFit/>
          </a:bodyPr>
          <a:lstStyle/>
          <a:p>
            <a:r>
              <a:rPr lang="en-GB" sz="1600" b="1" dirty="0">
                <a:latin typeface="Comic Sans MS" panose="030F0702030302020204" pitchFamily="66" charset="0"/>
              </a:rPr>
              <a:t>Homework</a:t>
            </a:r>
          </a:p>
          <a:p>
            <a:r>
              <a:rPr lang="en-GB" sz="1000" dirty="0">
                <a:latin typeface="Comic Sans MS" panose="030F0702030302020204" pitchFamily="66" charset="0"/>
              </a:rPr>
              <a:t>Parents are encouraged to read with their child at home.</a:t>
            </a:r>
          </a:p>
          <a:p>
            <a:r>
              <a:rPr lang="en-GB" sz="1000" dirty="0">
                <a:latin typeface="Comic Sans MS" panose="030F0702030302020204" pitchFamily="66" charset="0"/>
              </a:rPr>
              <a:t>Pupils will be given a reading book which matches the phonics they are learning in class.</a:t>
            </a:r>
          </a:p>
          <a:p>
            <a:r>
              <a:rPr lang="en-GB" sz="1000" dirty="0">
                <a:latin typeface="Comic Sans MS" panose="030F0702030302020204" pitchFamily="66" charset="0"/>
              </a:rPr>
              <a:t>Flashcards of sounds to practice will come home along with some key words to practice reading and spelling. We ask that reading books are brought into school everyday.</a:t>
            </a:r>
          </a:p>
          <a:p>
            <a:r>
              <a:rPr lang="en-GB" sz="1000" dirty="0">
                <a:latin typeface="Comic Sans MS" panose="030F0702030302020204" pitchFamily="66" charset="0"/>
              </a:rPr>
              <a:t>We also strongly encourage you to actively contribute to your child’s Seesaw journal as it is a super way to see what your child is doing in school, contribute to topics and celebrate success at home.</a:t>
            </a:r>
          </a:p>
        </p:txBody>
      </p:sp>
      <p:sp>
        <p:nvSpPr>
          <p:cNvPr id="10" name="TextBox 9">
            <a:extLst>
              <a:ext uri="{FF2B5EF4-FFF2-40B4-BE49-F238E27FC236}">
                <a16:creationId xmlns:a16="http://schemas.microsoft.com/office/drawing/2014/main" id="{4DCF4CAE-DF5C-B6AA-A30F-313816356883}"/>
              </a:ext>
            </a:extLst>
          </p:cNvPr>
          <p:cNvSpPr txBox="1"/>
          <p:nvPr/>
        </p:nvSpPr>
        <p:spPr>
          <a:xfrm>
            <a:off x="7790641" y="168847"/>
            <a:ext cx="4233341" cy="2185214"/>
          </a:xfrm>
          <a:prstGeom prst="rect">
            <a:avLst/>
          </a:prstGeom>
          <a:solidFill>
            <a:schemeClr val="bg1"/>
          </a:solidFill>
          <a:ln w="28575">
            <a:solidFill>
              <a:schemeClr val="accent1"/>
            </a:solidFill>
          </a:ln>
        </p:spPr>
        <p:txBody>
          <a:bodyPr wrap="square" lIns="91440" tIns="45720" rIns="91440" bIns="45720" rtlCol="0" anchor="t">
            <a:spAutoFit/>
          </a:bodyPr>
          <a:lstStyle/>
          <a:p>
            <a:r>
              <a:rPr lang="en-GB" sz="1600" b="1" dirty="0">
                <a:latin typeface="Comic Sans MS" panose="030F0702030302020204" pitchFamily="66" charset="0"/>
              </a:rPr>
              <a:t>Understanding of the World:</a:t>
            </a:r>
          </a:p>
          <a:p>
            <a:r>
              <a:rPr lang="en-GB" sz="1000" b="1" dirty="0">
                <a:latin typeface="Comic Sans MS" panose="030F0702030302020204" pitchFamily="66" charset="0"/>
              </a:rPr>
              <a:t>Growing and minibeasts </a:t>
            </a:r>
            <a:r>
              <a:rPr lang="en-GB" sz="1000" dirty="0">
                <a:latin typeface="Comic Sans MS" panose="030F0702030302020204" pitchFamily="66" charset="0"/>
              </a:rPr>
              <a:t>-  Children will understand important changes and processes in the natural world by exploring the natural world around them using materials, tools and techniques, experimenting with colour, design, texture, form and function. They will identify the various stages of the life cycle of a caterpillar/butterfly? Be able to identify minibeast habitats and why they live there? </a:t>
            </a:r>
          </a:p>
          <a:p>
            <a:r>
              <a:rPr lang="en-GB" sz="1000" dirty="0">
                <a:latin typeface="Comic Sans MS" panose="030F0702030302020204" pitchFamily="66" charset="0"/>
              </a:rPr>
              <a:t>Children will learn about different plants and what they need to grow by growing salad. Children will plan, prepare and make a salad.</a:t>
            </a:r>
          </a:p>
          <a:p>
            <a:r>
              <a:rPr lang="en-GB" sz="1000" b="1" dirty="0">
                <a:latin typeface="Comic Sans MS" panose="030F0702030302020204" pitchFamily="66" charset="0"/>
              </a:rPr>
              <a:t>Seasons </a:t>
            </a:r>
            <a:r>
              <a:rPr lang="en-GB" sz="1000" dirty="0">
                <a:latin typeface="Comic Sans MS" panose="030F0702030302020204" pitchFamily="66" charset="0"/>
              </a:rPr>
              <a:t>– We will continue to develop our understanding of the change of seasons and how these changes can be seen within the school environment.</a:t>
            </a:r>
          </a:p>
        </p:txBody>
      </p:sp>
      <p:sp>
        <p:nvSpPr>
          <p:cNvPr id="11" name="TextBox 10">
            <a:extLst>
              <a:ext uri="{FF2B5EF4-FFF2-40B4-BE49-F238E27FC236}">
                <a16:creationId xmlns:a16="http://schemas.microsoft.com/office/drawing/2014/main" id="{48ACDF23-ADC3-F6E6-C360-D43F75669997}"/>
              </a:ext>
            </a:extLst>
          </p:cNvPr>
          <p:cNvSpPr txBox="1"/>
          <p:nvPr/>
        </p:nvSpPr>
        <p:spPr>
          <a:xfrm>
            <a:off x="4076688" y="99562"/>
            <a:ext cx="3568296" cy="584775"/>
          </a:xfrm>
          <a:prstGeom prst="rect">
            <a:avLst/>
          </a:prstGeom>
          <a:solidFill>
            <a:schemeClr val="bg1"/>
          </a:solidFill>
          <a:ln w="28575">
            <a:solidFill>
              <a:schemeClr val="accent1"/>
            </a:solidFill>
          </a:ln>
        </p:spPr>
        <p:txBody>
          <a:bodyPr wrap="square" lIns="91440" tIns="45720" rIns="91440" bIns="45720" rtlCol="0" anchor="t">
            <a:spAutoFit/>
          </a:bodyPr>
          <a:lstStyle/>
          <a:p>
            <a:pPr algn="ctr"/>
            <a:r>
              <a:rPr lang="en-GB" sz="1600" b="1" dirty="0">
                <a:latin typeface="Comic Sans MS" panose="030F0702030302020204" pitchFamily="66" charset="0"/>
              </a:rPr>
              <a:t>Fir Class – Summer 26</a:t>
            </a:r>
          </a:p>
          <a:p>
            <a:pPr algn="ctr"/>
            <a:r>
              <a:rPr lang="en-GB" sz="1600" b="1" dirty="0">
                <a:latin typeface="Comic Sans MS" panose="030F0702030302020204" pitchFamily="66" charset="0"/>
              </a:rPr>
              <a:t>Topic – Gardens</a:t>
            </a:r>
          </a:p>
        </p:txBody>
      </p:sp>
      <p:pic>
        <p:nvPicPr>
          <p:cNvPr id="12" name="Picture 11">
            <a:extLst>
              <a:ext uri="{FF2B5EF4-FFF2-40B4-BE49-F238E27FC236}">
                <a16:creationId xmlns:a16="http://schemas.microsoft.com/office/drawing/2014/main" id="{FD2D647C-1CC6-007C-9D33-49C317D68E2A}"/>
              </a:ext>
            </a:extLst>
          </p:cNvPr>
          <p:cNvPicPr>
            <a:picLocks noChangeAspect="1"/>
          </p:cNvPicPr>
          <p:nvPr/>
        </p:nvPicPr>
        <p:blipFill>
          <a:blip r:embed="rId3"/>
          <a:stretch>
            <a:fillRect/>
          </a:stretch>
        </p:blipFill>
        <p:spPr>
          <a:xfrm>
            <a:off x="4105589" y="121005"/>
            <a:ext cx="569048" cy="550839"/>
          </a:xfrm>
          <a:prstGeom prst="rect">
            <a:avLst/>
          </a:prstGeom>
        </p:spPr>
      </p:pic>
      <p:sp>
        <p:nvSpPr>
          <p:cNvPr id="13" name="TextBox 12">
            <a:extLst>
              <a:ext uri="{FF2B5EF4-FFF2-40B4-BE49-F238E27FC236}">
                <a16:creationId xmlns:a16="http://schemas.microsoft.com/office/drawing/2014/main" id="{1F7E1C68-7170-39E9-4B02-ECC80E3BDFF9}"/>
              </a:ext>
            </a:extLst>
          </p:cNvPr>
          <p:cNvSpPr txBox="1"/>
          <p:nvPr/>
        </p:nvSpPr>
        <p:spPr>
          <a:xfrm>
            <a:off x="4125015" y="4096431"/>
            <a:ext cx="3575931" cy="2492990"/>
          </a:xfrm>
          <a:prstGeom prst="rect">
            <a:avLst/>
          </a:prstGeom>
          <a:solidFill>
            <a:schemeClr val="bg1"/>
          </a:solidFill>
          <a:ln w="28575">
            <a:solidFill>
              <a:schemeClr val="accent1"/>
            </a:solidFill>
          </a:ln>
        </p:spPr>
        <p:txBody>
          <a:bodyPr wrap="square" rtlCol="0">
            <a:spAutoFit/>
          </a:bodyPr>
          <a:lstStyle/>
          <a:p>
            <a:r>
              <a:rPr lang="en-GB" sz="1600" b="1" dirty="0">
                <a:latin typeface="Comic Sans MS" panose="030F0702030302020204" pitchFamily="66" charset="0"/>
              </a:rPr>
              <a:t>Physical Development</a:t>
            </a:r>
          </a:p>
          <a:p>
            <a:r>
              <a:rPr lang="en-GB" sz="1000" dirty="0">
                <a:latin typeface="Comic Sans MS" panose="030F0702030302020204" pitchFamily="66" charset="0"/>
              </a:rPr>
              <a:t>This term, our external coach will be teaching the children a range of different </a:t>
            </a:r>
            <a:r>
              <a:rPr lang="en-GB" sz="1000">
                <a:latin typeface="Comic Sans MS" panose="030F0702030302020204" pitchFamily="66" charset="0"/>
              </a:rPr>
              <a:t>team games. </a:t>
            </a:r>
            <a:r>
              <a:rPr lang="en-GB" sz="1000" dirty="0">
                <a:latin typeface="Comic Sans MS" panose="030F0702030302020204" pitchFamily="66" charset="0"/>
              </a:rPr>
              <a:t>We will continue to have separate lessons for Nursery and Reception. This lesson will be on a </a:t>
            </a:r>
            <a:r>
              <a:rPr lang="en-GB" sz="1000" b="1" dirty="0">
                <a:latin typeface="Comic Sans MS" panose="030F0702030302020204" pitchFamily="66" charset="0"/>
              </a:rPr>
              <a:t>Thursday. </a:t>
            </a:r>
            <a:r>
              <a:rPr lang="en-GB" sz="1000" dirty="0">
                <a:latin typeface="Comic Sans MS" panose="030F0702030302020204" pitchFamily="66" charset="0"/>
              </a:rPr>
              <a:t>We ask that children in Reception come into school in their PE kits and if your child attends Nursery on this day please ensure that your child is wearing clothes and shoes suitable for being outside.</a:t>
            </a:r>
          </a:p>
          <a:p>
            <a:r>
              <a:rPr lang="en-GB" sz="1000" dirty="0">
                <a:latin typeface="Comic Sans MS" panose="030F0702030302020204" pitchFamily="66" charset="0"/>
              </a:rPr>
              <a:t>We will continue to have outdoor learning on a </a:t>
            </a:r>
            <a:r>
              <a:rPr lang="en-GB" sz="1000" b="1" dirty="0">
                <a:latin typeface="Comic Sans MS" panose="030F0702030302020204" pitchFamily="66" charset="0"/>
              </a:rPr>
              <a:t>Tuesday. </a:t>
            </a:r>
            <a:r>
              <a:rPr lang="en-GB" sz="1000" dirty="0">
                <a:latin typeface="Comic Sans MS" panose="030F0702030302020204" pitchFamily="66" charset="0"/>
              </a:rPr>
              <a:t>If possible, please provide your child with a pair of wellies and if you have one a puddle suit (hopefully we won’t need them!) During the day children will have many opportunities to practise and develop fine motor skills including; handwriting and mark making</a:t>
            </a:r>
          </a:p>
        </p:txBody>
      </p:sp>
      <p:sp>
        <p:nvSpPr>
          <p:cNvPr id="6" name="Text Box 2">
            <a:extLst>
              <a:ext uri="{FF2B5EF4-FFF2-40B4-BE49-F238E27FC236}">
                <a16:creationId xmlns:a16="http://schemas.microsoft.com/office/drawing/2014/main" id="{341DEDF7-F5D0-4050-B96A-BCE2F4CD7F13}"/>
              </a:ext>
            </a:extLst>
          </p:cNvPr>
          <p:cNvSpPr txBox="1">
            <a:spLocks noChangeArrowheads="1"/>
          </p:cNvSpPr>
          <p:nvPr/>
        </p:nvSpPr>
        <p:spPr bwMode="auto">
          <a:xfrm>
            <a:off x="94717" y="121005"/>
            <a:ext cx="3865215" cy="4217150"/>
          </a:xfrm>
          <a:prstGeom prst="rect">
            <a:avLst/>
          </a:prstGeom>
          <a:ln w="28575">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noAutofit/>
          </a:bodyPr>
          <a:lstStyle/>
          <a:p>
            <a:r>
              <a:rPr lang="en-GB" sz="1600" b="1" dirty="0">
                <a:latin typeface="Comic Sans MS" panose="030F0702030302020204" pitchFamily="66" charset="0"/>
                <a:ea typeface="Calibri" panose="020F0502020204030204" pitchFamily="34" charset="0"/>
                <a:cs typeface="Times New Roman" panose="02020603050405020304" pitchFamily="18" charset="0"/>
              </a:rPr>
              <a:t>Literacy</a:t>
            </a: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a:t>
            </a:r>
          </a:p>
          <a:p>
            <a:r>
              <a:rPr lang="en-GB" sz="1000" b="1" dirty="0">
                <a:latin typeface="Comic Sans MS" panose="030F0702030302020204" pitchFamily="66" charset="0"/>
                <a:ea typeface="Calibri" panose="020F0502020204030204" pitchFamily="34" charset="0"/>
                <a:cs typeface="Times New Roman" panose="02020603050405020304" pitchFamily="18" charset="0"/>
              </a:rPr>
              <a:t>My Shadow is Pink</a:t>
            </a:r>
          </a:p>
          <a:p>
            <a:r>
              <a:rPr lang="en-GB" sz="1000" dirty="0">
                <a:latin typeface="Comic Sans MS" panose="030F0702030302020204" pitchFamily="66" charset="0"/>
              </a:rPr>
              <a:t>Outcomes: Innovated spoken rhymes, questions, notes of advice, lists, instructions </a:t>
            </a:r>
          </a:p>
          <a:p>
            <a:r>
              <a:rPr lang="en-GB" sz="1000" dirty="0">
                <a:latin typeface="Comic Sans MS" panose="030F0702030302020204" pitchFamily="66" charset="0"/>
              </a:rPr>
              <a:t>Main outcome: Leaflet</a:t>
            </a:r>
            <a:endParaRPr lang="en-GB" sz="1000" b="1" dirty="0">
              <a:latin typeface="Comic Sans MS" panose="030F0702030302020204" pitchFamily="66" charset="0"/>
              <a:ea typeface="Calibri" panose="020F0502020204030204" pitchFamily="34" charset="0"/>
              <a:cs typeface="Times New Roman" panose="02020603050405020304" pitchFamily="18" charset="0"/>
            </a:endParaRPr>
          </a:p>
          <a:p>
            <a:r>
              <a:rPr lang="en-GB" sz="1000" b="1" dirty="0">
                <a:latin typeface="Comic Sans MS" panose="030F0702030302020204" pitchFamily="66" charset="0"/>
                <a:cs typeface="Times New Roman" panose="02020603050405020304" pitchFamily="18" charset="0"/>
              </a:rPr>
              <a:t>So Much – Trish Cooke</a:t>
            </a:r>
          </a:p>
          <a:p>
            <a:r>
              <a:rPr lang="en-GB" sz="1000" dirty="0">
                <a:latin typeface="Comic Sans MS" panose="030F0702030302020204" pitchFamily="66" charset="0"/>
              </a:rPr>
              <a:t>Outcomes: Past tense sentences, writing in role, performance/ narrative poetry </a:t>
            </a:r>
          </a:p>
          <a:p>
            <a:r>
              <a:rPr lang="en-GB" sz="1000" dirty="0">
                <a:latin typeface="Comic Sans MS" panose="030F0702030302020204" pitchFamily="66" charset="0"/>
              </a:rPr>
              <a:t>Main outcome: Own ‘So Much’ narrative poem</a:t>
            </a:r>
            <a:endParaRPr lang="en-GB" sz="1000" b="1" dirty="0">
              <a:latin typeface="Comic Sans MS" panose="030F0702030302020204" pitchFamily="66" charset="0"/>
              <a:cs typeface="Times New Roman" panose="02020603050405020304" pitchFamily="18" charset="0"/>
            </a:endParaRPr>
          </a:p>
          <a:p>
            <a:r>
              <a:rPr lang="en-GB" sz="1000" b="1" dirty="0">
                <a:latin typeface="Comic Sans MS" panose="030F0702030302020204" pitchFamily="66" charset="0"/>
                <a:cs typeface="Times New Roman" panose="02020603050405020304" pitchFamily="18" charset="0"/>
              </a:rPr>
              <a:t>The Night Pirates – Pete Harris</a:t>
            </a:r>
          </a:p>
          <a:p>
            <a:r>
              <a:rPr lang="en-GB" sz="1000" dirty="0">
                <a:latin typeface="Comic Sans MS" panose="030F0702030302020204" pitchFamily="66" charset="0"/>
              </a:rPr>
              <a:t>Outcomes: Writing in role, letters, labels and captions </a:t>
            </a:r>
          </a:p>
          <a:p>
            <a:r>
              <a:rPr lang="en-GB" sz="1000" dirty="0">
                <a:latin typeface="Comic Sans MS" panose="030F0702030302020204" pitchFamily="66" charset="0"/>
              </a:rPr>
              <a:t>Main outcome: ‘How to be a pirate’ guide</a:t>
            </a:r>
            <a:endParaRPr lang="en-GB" sz="1000" b="1" dirty="0">
              <a:latin typeface="Comic Sans MS" panose="030F0702030302020204" pitchFamily="66" charset="0"/>
              <a:cs typeface="Times New Roman" panose="02020603050405020304" pitchFamily="18" charset="0"/>
            </a:endParaRPr>
          </a:p>
          <a:p>
            <a:r>
              <a:rPr lang="en-GB" sz="1000" b="1" dirty="0">
                <a:latin typeface="Comic Sans MS" panose="030F0702030302020204" pitchFamily="66" charset="0"/>
                <a:cs typeface="Times New Roman" panose="02020603050405020304" pitchFamily="18" charset="0"/>
              </a:rPr>
              <a:t>Tango Makes Three – Justin Richardson</a:t>
            </a:r>
          </a:p>
          <a:p>
            <a:r>
              <a:rPr lang="en-GB" sz="1000" dirty="0">
                <a:latin typeface="Comic Sans MS" panose="030F0702030302020204" pitchFamily="66" charset="0"/>
              </a:rPr>
              <a:t>Outcomes: Signs and lists, writing in role, letters of advice, ‘new baby’ cards </a:t>
            </a:r>
          </a:p>
          <a:p>
            <a:r>
              <a:rPr lang="en-GB" sz="1000" dirty="0">
                <a:latin typeface="Comic Sans MS" panose="030F0702030302020204" pitchFamily="66" charset="0"/>
              </a:rPr>
              <a:t>Main outcome: Alternative version narrative</a:t>
            </a:r>
            <a:endParaRPr lang="en-GB" sz="1000" b="1" dirty="0">
              <a:latin typeface="Comic Sans MS" panose="030F0702030302020204" pitchFamily="66" charset="0"/>
              <a:cs typeface="Times New Roman" panose="02020603050405020304" pitchFamily="18" charset="0"/>
            </a:endParaRPr>
          </a:p>
          <a:p>
            <a:r>
              <a:rPr lang="en-GB" sz="1000" b="1" dirty="0">
                <a:latin typeface="Comic Sans MS" panose="030F0702030302020204" pitchFamily="66" charset="0"/>
                <a:cs typeface="Times New Roman" panose="02020603050405020304" pitchFamily="18" charset="0"/>
              </a:rPr>
              <a:t>Hairy Maclary – Lynley Dodd</a:t>
            </a:r>
          </a:p>
          <a:p>
            <a:r>
              <a:rPr lang="en-GB" sz="1000" dirty="0">
                <a:latin typeface="Comic Sans MS" panose="030F0702030302020204" pitchFamily="66" charset="0"/>
              </a:rPr>
              <a:t>Outcomes: Character description, writing in role, letters, leaflet </a:t>
            </a:r>
          </a:p>
          <a:p>
            <a:r>
              <a:rPr lang="en-GB" sz="1000" dirty="0">
                <a:latin typeface="Comic Sans MS" panose="030F0702030302020204" pitchFamily="66" charset="0"/>
              </a:rPr>
              <a:t>Main outcome: Alternative version narrative</a:t>
            </a:r>
            <a:endParaRPr lang="en-GB" sz="1000" b="1" dirty="0">
              <a:latin typeface="Comic Sans MS" panose="030F0702030302020204" pitchFamily="66" charset="0"/>
              <a:cs typeface="Times New Roman" panose="02020603050405020304" pitchFamily="18" charset="0"/>
            </a:endParaRPr>
          </a:p>
          <a:p>
            <a:r>
              <a:rPr lang="en-GB" sz="1000" b="1" dirty="0">
                <a:latin typeface="Comic Sans MS" panose="030F0702030302020204" pitchFamily="66" charset="0"/>
                <a:cs typeface="Times New Roman" panose="02020603050405020304" pitchFamily="18" charset="0"/>
              </a:rPr>
              <a:t>Oi Frog! – Jim Field</a:t>
            </a:r>
            <a:endParaRPr lang="en-GB" sz="1000" dirty="0">
              <a:latin typeface="Comic Sans MS" panose="030F0702030302020204" pitchFamily="66" charset="0"/>
            </a:endParaRPr>
          </a:p>
          <a:p>
            <a:r>
              <a:rPr lang="en-GB" sz="1000" dirty="0">
                <a:latin typeface="Comic Sans MS" panose="030F0702030302020204" pitchFamily="66" charset="0"/>
              </a:rPr>
              <a:t>Outcomes: Rhyming flip-books, questions, captions and labels</a:t>
            </a:r>
          </a:p>
          <a:p>
            <a:r>
              <a:rPr lang="en-GB" sz="1000" dirty="0">
                <a:latin typeface="Comic Sans MS" panose="030F0702030302020204" pitchFamily="66" charset="0"/>
              </a:rPr>
              <a:t>Main outcome: Own version rhyming narrative</a:t>
            </a:r>
            <a:endParaRPr lang="en-GB" sz="1000" dirty="0">
              <a:latin typeface="Comic Sans MS" panose="030F0702030302020204" pitchFamily="66"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EC3F7651-69BA-C6E3-5A9E-8B4EC7778B08}"/>
              </a:ext>
            </a:extLst>
          </p:cNvPr>
          <p:cNvPicPr>
            <a:picLocks noChangeAspect="1"/>
          </p:cNvPicPr>
          <p:nvPr/>
        </p:nvPicPr>
        <p:blipFill>
          <a:blip r:embed="rId4"/>
          <a:stretch>
            <a:fillRect/>
          </a:stretch>
        </p:blipFill>
        <p:spPr>
          <a:xfrm>
            <a:off x="180238" y="3775886"/>
            <a:ext cx="451143" cy="535992"/>
          </a:xfrm>
          <a:prstGeom prst="rect">
            <a:avLst/>
          </a:prstGeom>
        </p:spPr>
      </p:pic>
      <p:pic>
        <p:nvPicPr>
          <p:cNvPr id="5" name="Picture 4">
            <a:extLst>
              <a:ext uri="{FF2B5EF4-FFF2-40B4-BE49-F238E27FC236}">
                <a16:creationId xmlns:a16="http://schemas.microsoft.com/office/drawing/2014/main" id="{9EA00D74-3948-E1E8-23EE-ADAF6D819058}"/>
              </a:ext>
            </a:extLst>
          </p:cNvPr>
          <p:cNvPicPr>
            <a:picLocks noChangeAspect="1"/>
          </p:cNvPicPr>
          <p:nvPr/>
        </p:nvPicPr>
        <p:blipFill>
          <a:blip r:embed="rId5"/>
          <a:stretch>
            <a:fillRect/>
          </a:stretch>
        </p:blipFill>
        <p:spPr>
          <a:xfrm>
            <a:off x="666156" y="3775886"/>
            <a:ext cx="481626" cy="535992"/>
          </a:xfrm>
          <a:prstGeom prst="rect">
            <a:avLst/>
          </a:prstGeom>
        </p:spPr>
      </p:pic>
      <p:pic>
        <p:nvPicPr>
          <p:cNvPr id="14" name="Picture 13">
            <a:extLst>
              <a:ext uri="{FF2B5EF4-FFF2-40B4-BE49-F238E27FC236}">
                <a16:creationId xmlns:a16="http://schemas.microsoft.com/office/drawing/2014/main" id="{A133128C-7B59-01A1-3E60-427F4AF55678}"/>
              </a:ext>
            </a:extLst>
          </p:cNvPr>
          <p:cNvPicPr>
            <a:picLocks noChangeAspect="1"/>
          </p:cNvPicPr>
          <p:nvPr/>
        </p:nvPicPr>
        <p:blipFill>
          <a:blip r:embed="rId6"/>
          <a:stretch>
            <a:fillRect/>
          </a:stretch>
        </p:blipFill>
        <p:spPr>
          <a:xfrm>
            <a:off x="1176612" y="3775886"/>
            <a:ext cx="640135" cy="535992"/>
          </a:xfrm>
          <a:prstGeom prst="rect">
            <a:avLst/>
          </a:prstGeom>
        </p:spPr>
      </p:pic>
      <p:pic>
        <p:nvPicPr>
          <p:cNvPr id="15" name="Picture 14">
            <a:extLst>
              <a:ext uri="{FF2B5EF4-FFF2-40B4-BE49-F238E27FC236}">
                <a16:creationId xmlns:a16="http://schemas.microsoft.com/office/drawing/2014/main" id="{D64506D1-5BA3-553E-A764-F456C7783DA3}"/>
              </a:ext>
            </a:extLst>
          </p:cNvPr>
          <p:cNvPicPr>
            <a:picLocks noChangeAspect="1"/>
          </p:cNvPicPr>
          <p:nvPr/>
        </p:nvPicPr>
        <p:blipFill>
          <a:blip r:embed="rId7"/>
          <a:stretch>
            <a:fillRect/>
          </a:stretch>
        </p:blipFill>
        <p:spPr>
          <a:xfrm>
            <a:off x="3375944" y="3808253"/>
            <a:ext cx="499915" cy="529901"/>
          </a:xfrm>
          <a:prstGeom prst="rect">
            <a:avLst/>
          </a:prstGeom>
        </p:spPr>
      </p:pic>
      <p:pic>
        <p:nvPicPr>
          <p:cNvPr id="16" name="Picture 15">
            <a:extLst>
              <a:ext uri="{FF2B5EF4-FFF2-40B4-BE49-F238E27FC236}">
                <a16:creationId xmlns:a16="http://schemas.microsoft.com/office/drawing/2014/main" id="{F5564FDC-1CE2-4947-9942-7C20887D3280}"/>
              </a:ext>
            </a:extLst>
          </p:cNvPr>
          <p:cNvPicPr>
            <a:picLocks noChangeAspect="1"/>
          </p:cNvPicPr>
          <p:nvPr/>
        </p:nvPicPr>
        <p:blipFill>
          <a:blip r:embed="rId8"/>
          <a:stretch>
            <a:fillRect/>
          </a:stretch>
        </p:blipFill>
        <p:spPr>
          <a:xfrm>
            <a:off x="2602963" y="3788068"/>
            <a:ext cx="688908" cy="529901"/>
          </a:xfrm>
          <a:prstGeom prst="rect">
            <a:avLst/>
          </a:prstGeom>
        </p:spPr>
      </p:pic>
      <p:pic>
        <p:nvPicPr>
          <p:cNvPr id="17" name="Picture 16">
            <a:extLst>
              <a:ext uri="{FF2B5EF4-FFF2-40B4-BE49-F238E27FC236}">
                <a16:creationId xmlns:a16="http://schemas.microsoft.com/office/drawing/2014/main" id="{69B2510B-715E-4B49-1A03-F747607D485E}"/>
              </a:ext>
            </a:extLst>
          </p:cNvPr>
          <p:cNvPicPr>
            <a:picLocks noChangeAspect="1"/>
          </p:cNvPicPr>
          <p:nvPr/>
        </p:nvPicPr>
        <p:blipFill>
          <a:blip r:embed="rId9"/>
          <a:stretch>
            <a:fillRect/>
          </a:stretch>
        </p:blipFill>
        <p:spPr>
          <a:xfrm>
            <a:off x="1863550" y="3788068"/>
            <a:ext cx="676715" cy="511628"/>
          </a:xfrm>
          <a:prstGeom prst="rect">
            <a:avLst/>
          </a:prstGeom>
        </p:spPr>
      </p:pic>
      <p:grpSp>
        <p:nvGrpSpPr>
          <p:cNvPr id="27" name="Group 26">
            <a:extLst>
              <a:ext uri="{FF2B5EF4-FFF2-40B4-BE49-F238E27FC236}">
                <a16:creationId xmlns:a16="http://schemas.microsoft.com/office/drawing/2014/main" id="{BE812856-6271-2BA1-41FC-0815130CF913}"/>
              </a:ext>
            </a:extLst>
          </p:cNvPr>
          <p:cNvGrpSpPr/>
          <p:nvPr/>
        </p:nvGrpSpPr>
        <p:grpSpPr>
          <a:xfrm>
            <a:off x="7842219" y="2455991"/>
            <a:ext cx="4233340" cy="2339102"/>
            <a:chOff x="7790641" y="2075463"/>
            <a:chExt cx="4032508" cy="2339102"/>
          </a:xfrm>
        </p:grpSpPr>
        <p:sp>
          <p:nvSpPr>
            <p:cNvPr id="9" name="TextBox 8">
              <a:extLst>
                <a:ext uri="{FF2B5EF4-FFF2-40B4-BE49-F238E27FC236}">
                  <a16:creationId xmlns:a16="http://schemas.microsoft.com/office/drawing/2014/main" id="{E19110D4-1480-C5D4-16A2-6073EAD52BD9}"/>
                </a:ext>
              </a:extLst>
            </p:cNvPr>
            <p:cNvSpPr txBox="1"/>
            <p:nvPr/>
          </p:nvSpPr>
          <p:spPr>
            <a:xfrm>
              <a:off x="7790641" y="2075463"/>
              <a:ext cx="4032508" cy="2339102"/>
            </a:xfrm>
            <a:prstGeom prst="rect">
              <a:avLst/>
            </a:prstGeom>
            <a:solidFill>
              <a:schemeClr val="bg1"/>
            </a:solidFill>
            <a:ln w="28575">
              <a:solidFill>
                <a:schemeClr val="accent1"/>
              </a:solidFill>
            </a:ln>
          </p:spPr>
          <p:txBody>
            <a:bodyPr wrap="square" lIns="91440" tIns="45720" rIns="91440" bIns="45720" rtlCol="0" anchor="t">
              <a:spAutoFit/>
            </a:bodyPr>
            <a:lstStyle/>
            <a:p>
              <a:r>
                <a:rPr lang="en-GB" sz="1600" b="1" dirty="0">
                  <a:latin typeface="Comic Sans MS" panose="030F0702030302020204" pitchFamily="66" charset="0"/>
                </a:rPr>
                <a:t>Expressive Art and Design</a:t>
              </a:r>
              <a:r>
                <a:rPr lang="en-GB" sz="1000" b="1" dirty="0">
                  <a:latin typeface="Comic Sans MS" panose="030F0702030302020204" pitchFamily="66" charset="0"/>
                </a:rPr>
                <a:t>:</a:t>
              </a:r>
            </a:p>
            <a:p>
              <a:endParaRPr lang="en-GB" sz="1000" b="1" dirty="0">
                <a:latin typeface="Comic Sans MS" panose="030F0702030302020204" pitchFamily="66" charset="0"/>
              </a:endParaRPr>
            </a:p>
            <a:p>
              <a:endParaRPr lang="en-GB" sz="1000" b="1" dirty="0">
                <a:latin typeface="Comic Sans MS" panose="030F0702030302020204" pitchFamily="66" charset="0"/>
              </a:endParaRPr>
            </a:p>
            <a:p>
              <a:endParaRPr lang="en-GB" sz="1000" b="1" dirty="0">
                <a:latin typeface="Comic Sans MS" panose="030F0702030302020204" pitchFamily="66" charset="0"/>
              </a:endParaRPr>
            </a:p>
            <a:p>
              <a:endParaRPr lang="en-GB" sz="1000" b="1" dirty="0">
                <a:latin typeface="Comic Sans MS" panose="030F0702030302020204" pitchFamily="66" charset="0"/>
              </a:endParaRPr>
            </a:p>
            <a:p>
              <a:endParaRPr lang="en-GB" sz="1000" b="1" dirty="0">
                <a:latin typeface="Comic Sans MS" panose="030F0702030302020204" pitchFamily="66" charset="0"/>
              </a:endParaRPr>
            </a:p>
            <a:p>
              <a:endParaRPr lang="en-GB" sz="1000" b="1" dirty="0">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dirty="0">
                  <a:latin typeface="Comic Sans MS" panose="030F0702030302020204" pitchFamily="66" charset="0"/>
                </a:rPr>
                <a:t>Music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Bird Spotting: Cuckoo Polka –Children will explore their voices by imitating the sounds of birds. Play a simple singing game based on the two-note ‘cuckoo call’.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Five Fine Bumble Bees - children will learn to sing the song in call-and-response, and there are opportunities for adding percussion and creating minibeast soundscapes</a:t>
              </a:r>
            </a:p>
          </p:txBody>
        </p:sp>
        <p:pic>
          <p:nvPicPr>
            <p:cNvPr id="19" name="Picture 18">
              <a:extLst>
                <a:ext uri="{FF2B5EF4-FFF2-40B4-BE49-F238E27FC236}">
                  <a16:creationId xmlns:a16="http://schemas.microsoft.com/office/drawing/2014/main" id="{9136D24B-F7EA-E694-A957-56BD104ADAD8}"/>
                </a:ext>
              </a:extLst>
            </p:cNvPr>
            <p:cNvPicPr>
              <a:picLocks noChangeAspect="1"/>
            </p:cNvPicPr>
            <p:nvPr/>
          </p:nvPicPr>
          <p:blipFill>
            <a:blip r:embed="rId10"/>
            <a:stretch>
              <a:fillRect/>
            </a:stretch>
          </p:blipFill>
          <p:spPr>
            <a:xfrm>
              <a:off x="8014673" y="2469409"/>
              <a:ext cx="491801" cy="649044"/>
            </a:xfrm>
            <a:prstGeom prst="rect">
              <a:avLst/>
            </a:prstGeom>
          </p:spPr>
        </p:pic>
        <p:sp>
          <p:nvSpPr>
            <p:cNvPr id="26" name="TextBox 25">
              <a:extLst>
                <a:ext uri="{FF2B5EF4-FFF2-40B4-BE49-F238E27FC236}">
                  <a16:creationId xmlns:a16="http://schemas.microsoft.com/office/drawing/2014/main" id="{7BAE9D4E-5875-A489-0A7E-BFA9A04F2722}"/>
                </a:ext>
              </a:extLst>
            </p:cNvPr>
            <p:cNvSpPr txBox="1"/>
            <p:nvPr/>
          </p:nvSpPr>
          <p:spPr>
            <a:xfrm>
              <a:off x="8507847" y="2352461"/>
              <a:ext cx="3247053" cy="101566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Children will be exploring the art of ‘Georgia O’Keefe’ using the text ‘Through Georgia’s Eyes’ by Rachel Victoria Rodriguez as a starting point to experiment with colour and different art techniques. We will the surrounding environment to take inspiration when creating original artwork.</a:t>
              </a:r>
            </a:p>
          </p:txBody>
        </p:sp>
      </p:grpSp>
      <p:grpSp>
        <p:nvGrpSpPr>
          <p:cNvPr id="29" name="Group 28">
            <a:extLst>
              <a:ext uri="{FF2B5EF4-FFF2-40B4-BE49-F238E27FC236}">
                <a16:creationId xmlns:a16="http://schemas.microsoft.com/office/drawing/2014/main" id="{B6ECBA16-21CE-D2A8-204C-5A4310B423F2}"/>
              </a:ext>
            </a:extLst>
          </p:cNvPr>
          <p:cNvGrpSpPr/>
          <p:nvPr/>
        </p:nvGrpSpPr>
        <p:grpSpPr>
          <a:xfrm>
            <a:off x="4090073" y="771884"/>
            <a:ext cx="3582237" cy="1723549"/>
            <a:chOff x="4062747" y="1596540"/>
            <a:chExt cx="3582237" cy="1723549"/>
          </a:xfrm>
        </p:grpSpPr>
        <p:sp>
          <p:nvSpPr>
            <p:cNvPr id="24" name="TextBox 23">
              <a:extLst>
                <a:ext uri="{FF2B5EF4-FFF2-40B4-BE49-F238E27FC236}">
                  <a16:creationId xmlns:a16="http://schemas.microsoft.com/office/drawing/2014/main" id="{41569A72-B00F-4314-967E-2DBC6E461E83}"/>
                </a:ext>
              </a:extLst>
            </p:cNvPr>
            <p:cNvSpPr txBox="1"/>
            <p:nvPr/>
          </p:nvSpPr>
          <p:spPr>
            <a:xfrm>
              <a:off x="4062747" y="1596540"/>
              <a:ext cx="3582237" cy="1723549"/>
            </a:xfrm>
            <a:prstGeom prst="rect">
              <a:avLst/>
            </a:prstGeom>
            <a:solidFill>
              <a:schemeClr val="bg1"/>
            </a:solidFill>
            <a:ln w="28575">
              <a:solidFill>
                <a:schemeClr val="accent1"/>
              </a:solidFill>
            </a:ln>
          </p:spPr>
          <p:txBody>
            <a:bodyPr wrap="square" rtlCol="0">
              <a:spAutoFit/>
            </a:bodyPr>
            <a:lstStyle/>
            <a:p>
              <a:r>
                <a:rPr lang="en-GB" sz="1600" b="1" dirty="0">
                  <a:latin typeface="Comic Sans MS" panose="030F0702030302020204" pitchFamily="66" charset="0"/>
                </a:rPr>
                <a:t>PSED</a:t>
              </a:r>
            </a:p>
            <a:p>
              <a:r>
                <a:rPr lang="en-GB" sz="1000" b="1" u="sng" dirty="0">
                  <a:latin typeface="Comic Sans MS" panose="030F0702030302020204" pitchFamily="66" charset="0"/>
                </a:rPr>
                <a:t>Being my Best</a:t>
              </a:r>
            </a:p>
            <a:p>
              <a:pPr marL="171450" indent="-171450">
                <a:buFont typeface="Arial" panose="020B0604020202020204" pitchFamily="34" charset="0"/>
                <a:buChar char="•"/>
              </a:pPr>
              <a:r>
                <a:rPr lang="en-GB" sz="1000" dirty="0">
                  <a:latin typeface="Comic Sans MS" panose="030F0702030302020204" pitchFamily="66" charset="0"/>
                </a:rPr>
                <a:t>Bouncing back when things</a:t>
              </a:r>
            </a:p>
            <a:p>
              <a:pPr marL="171450" indent="-171450">
                <a:buFont typeface="Arial" panose="020B0604020202020204" pitchFamily="34" charset="0"/>
                <a:buChar char="•"/>
              </a:pPr>
              <a:r>
                <a:rPr lang="en-GB" sz="1000" dirty="0">
                  <a:latin typeface="Comic Sans MS" panose="030F0702030302020204" pitchFamily="66" charset="0"/>
                </a:rPr>
                <a:t>go wrong</a:t>
              </a:r>
            </a:p>
            <a:p>
              <a:pPr marL="171450" indent="-171450">
                <a:buFont typeface="Arial" panose="020B0604020202020204" pitchFamily="34" charset="0"/>
                <a:buChar char="•"/>
              </a:pPr>
              <a:r>
                <a:rPr lang="en-GB" sz="1000" dirty="0">
                  <a:latin typeface="Comic Sans MS" panose="030F0702030302020204" pitchFamily="66" charset="0"/>
                </a:rPr>
                <a:t>Yes, I can!</a:t>
              </a:r>
            </a:p>
            <a:p>
              <a:pPr marL="171450" indent="-171450">
                <a:buFont typeface="Arial" panose="020B0604020202020204" pitchFamily="34" charset="0"/>
                <a:buChar char="•"/>
              </a:pPr>
              <a:r>
                <a:rPr lang="en-GB" sz="1000" dirty="0">
                  <a:latin typeface="Comic Sans MS" panose="030F0702030302020204" pitchFamily="66" charset="0"/>
                </a:rPr>
                <a:t>Healthy eating</a:t>
              </a:r>
            </a:p>
            <a:p>
              <a:pPr marL="171450" indent="-171450">
                <a:buFont typeface="Arial" panose="020B0604020202020204" pitchFamily="34" charset="0"/>
                <a:buChar char="•"/>
              </a:pPr>
              <a:r>
                <a:rPr lang="en-GB" sz="1000" dirty="0">
                  <a:latin typeface="Comic Sans MS" panose="030F0702030302020204" pitchFamily="66" charset="0"/>
                </a:rPr>
                <a:t>My healthy mind</a:t>
              </a:r>
            </a:p>
            <a:p>
              <a:pPr marL="171450" indent="-171450">
                <a:buFont typeface="Arial" panose="020B0604020202020204" pitchFamily="34" charset="0"/>
                <a:buChar char="•"/>
              </a:pPr>
              <a:r>
                <a:rPr lang="en-GB" sz="1000" dirty="0">
                  <a:latin typeface="Comic Sans MS" panose="030F0702030302020204" pitchFamily="66" charset="0"/>
                </a:rPr>
                <a:t>Move your body</a:t>
              </a:r>
            </a:p>
            <a:p>
              <a:pPr marL="171450" indent="-171450">
                <a:buFont typeface="Arial" panose="020B0604020202020204" pitchFamily="34" charset="0"/>
                <a:buChar char="•"/>
              </a:pPr>
              <a:r>
                <a:rPr lang="en-GB" sz="1000" dirty="0">
                  <a:latin typeface="Comic Sans MS" panose="030F0702030302020204" pitchFamily="66" charset="0"/>
                </a:rPr>
                <a:t>A good night's sleep</a:t>
              </a:r>
            </a:p>
            <a:p>
              <a:endParaRPr lang="en-GB" sz="1000" dirty="0">
                <a:latin typeface="Comic Sans MS" panose="030F0702030302020204" pitchFamily="66" charset="0"/>
              </a:endParaRPr>
            </a:p>
          </p:txBody>
        </p:sp>
        <p:sp>
          <p:nvSpPr>
            <p:cNvPr id="28" name="TextBox 27">
              <a:extLst>
                <a:ext uri="{FF2B5EF4-FFF2-40B4-BE49-F238E27FC236}">
                  <a16:creationId xmlns:a16="http://schemas.microsoft.com/office/drawing/2014/main" id="{3A7419C9-C0BE-E72C-8BA2-FF8FDD10F907}"/>
                </a:ext>
              </a:extLst>
            </p:cNvPr>
            <p:cNvSpPr txBox="1"/>
            <p:nvPr/>
          </p:nvSpPr>
          <p:spPr>
            <a:xfrm>
              <a:off x="5938891" y="1842761"/>
              <a:ext cx="1637566"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sng" strike="noStrike" kern="1200" cap="none" spc="0" normalizeH="0" baseline="0" noProof="0">
                  <a:ln>
                    <a:noFill/>
                  </a:ln>
                  <a:solidFill>
                    <a:prstClr val="black"/>
                  </a:solidFill>
                  <a:effectLst/>
                  <a:uLnTx/>
                  <a:uFillTx/>
                  <a:latin typeface="Comic Sans MS" panose="030F0702030302020204" pitchFamily="66" charset="0"/>
                  <a:ea typeface="+mn-ea"/>
                  <a:cs typeface="+mn-cs"/>
                </a:rPr>
                <a:t>Growing and changing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a:ln>
                    <a:noFill/>
                  </a:ln>
                  <a:solidFill>
                    <a:prstClr val="black"/>
                  </a:solidFill>
                  <a:effectLst/>
                  <a:uLnTx/>
                  <a:uFillTx/>
                  <a:latin typeface="Comic Sans MS" panose="030F0702030302020204" pitchFamily="66" charset="0"/>
                  <a:ea typeface="+mn-ea"/>
                  <a:cs typeface="+mn-cs"/>
                </a:rPr>
                <a:t>Life Stages: Human life stage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a:ln>
                    <a:noFill/>
                  </a:ln>
                  <a:solidFill>
                    <a:prstClr val="black"/>
                  </a:solidFill>
                  <a:effectLst/>
                  <a:uLnTx/>
                  <a:uFillTx/>
                  <a:latin typeface="Comic Sans MS" panose="030F0702030302020204" pitchFamily="66" charset="0"/>
                  <a:ea typeface="+mn-ea"/>
                  <a:cs typeface="+mn-cs"/>
                </a:rPr>
                <a:t>- who will I be?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a:ln>
                    <a:noFill/>
                  </a:ln>
                  <a:solidFill>
                    <a:prstClr val="black"/>
                  </a:solidFill>
                  <a:effectLst/>
                  <a:uLnTx/>
                  <a:uFillTx/>
                  <a:latin typeface="Comic Sans MS" panose="030F0702030302020204" pitchFamily="66" charset="0"/>
                  <a:ea typeface="+mn-ea"/>
                  <a:cs typeface="+mn-cs"/>
                </a:rPr>
                <a:t>Where do babies come from?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a:ln>
                    <a:noFill/>
                  </a:ln>
                  <a:solidFill>
                    <a:prstClr val="black"/>
                  </a:solidFill>
                  <a:effectLst/>
                  <a:uLnTx/>
                  <a:uFillTx/>
                  <a:latin typeface="Comic Sans MS" panose="030F0702030302020204" pitchFamily="66" charset="0"/>
                  <a:ea typeface="+mn-ea"/>
                  <a:cs typeface="+mn-cs"/>
                </a:rPr>
                <a:t>Getting bigger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a:ln>
                    <a:noFill/>
                  </a:ln>
                  <a:solidFill>
                    <a:prstClr val="black"/>
                  </a:solidFill>
                  <a:effectLst/>
                  <a:uLnTx/>
                  <a:uFillTx/>
                  <a:latin typeface="Comic Sans MS" panose="030F0702030302020204" pitchFamily="66" charset="0"/>
                  <a:ea typeface="+mn-ea"/>
                  <a:cs typeface="+mn-cs"/>
                </a:rPr>
                <a:t>Me and my body - girls and boys</a:t>
              </a:r>
              <a:endPar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grpSp>
    </p:spTree>
    <p:extLst>
      <p:ext uri="{BB962C8B-B14F-4D97-AF65-F5344CB8AC3E}">
        <p14:creationId xmlns:p14="http://schemas.microsoft.com/office/powerpoint/2010/main" val="2637123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fc8bf3b-62cc-4aa1-86f4-7ceb969cd263">
      <Terms xmlns="http://schemas.microsoft.com/office/infopath/2007/PartnerControls"/>
    </lcf76f155ced4ddcb4097134ff3c332f>
    <TaxCatchAll xmlns="da7709ec-b2c6-47c0-ab3f-705a31d283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080B14F5A218542950EABF25DA7F035" ma:contentTypeVersion="15" ma:contentTypeDescription="Create a new document." ma:contentTypeScope="" ma:versionID="f6240da27563a0c83e9be3fc16b961da">
  <xsd:schema xmlns:xsd="http://www.w3.org/2001/XMLSchema" xmlns:xs="http://www.w3.org/2001/XMLSchema" xmlns:p="http://schemas.microsoft.com/office/2006/metadata/properties" xmlns:ns2="0fc8bf3b-62cc-4aa1-86f4-7ceb969cd263" xmlns:ns3="da7709ec-b2c6-47c0-ab3f-705a31d283b7" targetNamespace="http://schemas.microsoft.com/office/2006/metadata/properties" ma:root="true" ma:fieldsID="4a161c056ac59047d938ac4732dc95a1" ns2:_="" ns3:_="">
    <xsd:import namespace="0fc8bf3b-62cc-4aa1-86f4-7ceb969cd263"/>
    <xsd:import namespace="da7709ec-b2c6-47c0-ab3f-705a31d283b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c8bf3b-62cc-4aa1-86f4-7ceb969cd2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f072d1c-3d7c-4fc8-87dd-d8955a18a5d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a7709ec-b2c6-47c0-ab3f-705a31d283b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4f8915f-6abf-48d7-9a02-f45021a69a79}" ma:internalName="TaxCatchAll" ma:showField="CatchAllData" ma:web="da7709ec-b2c6-47c0-ab3f-705a31d283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DC4102-21F9-4838-80A5-3BF059DD4C3F}">
  <ds:schemaRefs>
    <ds:schemaRef ds:uri="http://schemas.microsoft.com/sharepoint/v3/contenttype/forms"/>
  </ds:schemaRefs>
</ds:datastoreItem>
</file>

<file path=customXml/itemProps2.xml><?xml version="1.0" encoding="utf-8"?>
<ds:datastoreItem xmlns:ds="http://schemas.openxmlformats.org/officeDocument/2006/customXml" ds:itemID="{0C3BD252-8A3F-4A81-835A-C27D847480A6}">
  <ds:schemaRefs>
    <ds:schemaRef ds:uri="0fc8bf3b-62cc-4aa1-86f4-7ceb969cd263"/>
    <ds:schemaRef ds:uri="http://schemas.microsoft.com/office/2006/metadata/properties"/>
    <ds:schemaRef ds:uri="http://purl.org/dc/dcmitype/"/>
    <ds:schemaRef ds:uri="http://purl.org/dc/elements/1.1/"/>
    <ds:schemaRef ds:uri="http://www.w3.org/XML/1998/namespace"/>
    <ds:schemaRef ds:uri="http://schemas.microsoft.com/office/2006/documentManagement/types"/>
    <ds:schemaRef ds:uri="da7709ec-b2c6-47c0-ab3f-705a31d283b7"/>
    <ds:schemaRef ds:uri="http://purl.org/dc/term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6497CCD4-B8CF-4D37-B567-977CFB9341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c8bf3b-62cc-4aa1-86f4-7ceb969cd263"/>
    <ds:schemaRef ds:uri="da7709ec-b2c6-47c0-ab3f-705a31d283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18192</TotalTime>
  <Words>838</Words>
  <Application>Microsoft Office PowerPoint</Application>
  <PresentationFormat>Widescreen</PresentationFormat>
  <Paragraphs>74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McGrath</dc:creator>
  <cp:lastModifiedBy>Maxine Marshall</cp:lastModifiedBy>
  <cp:revision>149</cp:revision>
  <dcterms:created xsi:type="dcterms:W3CDTF">2022-01-04T16:49:35Z</dcterms:created>
  <dcterms:modified xsi:type="dcterms:W3CDTF">2026-06-08T10:07:01Z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0x0101008080B14F5A218542950EABF25DA7F035</vt:lpwstr>
  </property>
</Properties>
</file>